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</p:sldMasterIdLst>
  <p:notesMasterIdLst>
    <p:notesMasterId r:id="rId18"/>
  </p:notesMasterIdLst>
  <p:sldIdLst>
    <p:sldId id="256" r:id="rId3"/>
    <p:sldId id="281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18" r:id="rId13"/>
    <p:sldId id="320" r:id="rId14"/>
    <p:sldId id="322" r:id="rId15"/>
    <p:sldId id="321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E8C"/>
    <a:srgbClr val="70AD47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6" autoAdjust="0"/>
    <p:restoredTop sz="95991" autoAdjust="0"/>
  </p:normalViewPr>
  <p:slideViewPr>
    <p:cSldViewPr snapToGrid="0">
      <p:cViewPr varScale="1">
        <p:scale>
          <a:sx n="68" d="100"/>
          <a:sy n="68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9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9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72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756351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7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6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7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74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3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9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08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7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6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3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409579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3076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t>2022/9/10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2022/9/10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03114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620019" y="2072282"/>
            <a:ext cx="10913492" cy="135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 panose="020F0502020204030204" pitchFamily="34" charset="0"/>
              </a:rPr>
              <a:t>A</a:t>
            </a:r>
            <a:r>
              <a:rPr lang="zh-CN" altLang="en-US" sz="36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 panose="020F0502020204030204" pitchFamily="34" charset="0"/>
              </a:rPr>
              <a:t>Novel Deep Learning System for Breast Lesion Risk Stratification in Ultrasound Images </a:t>
            </a:r>
            <a:endParaRPr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354" y="3904459"/>
            <a:ext cx="10913492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 Liu, Xing An, Yanbo Liu, Yuxi Liu, Bin Lin, Runzhou Jiang, Wenlong Xu, Longfei Cong, and Lei Zhu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Mindray </a:t>
            </a:r>
            <a:r>
              <a:rPr lang="en-US" altLang="zh-CN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BioMedical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Electronics, Co., Ltd., Shenzhen, China</a:t>
            </a:r>
          </a:p>
        </p:txBody>
      </p:sp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3469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Experiments - Dataset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58E1B5-824F-499B-9757-34EBB922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3" y="3903258"/>
            <a:ext cx="9342113" cy="23083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30846B3-53A9-4A67-8CE0-9FAE4407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2" y="1328860"/>
            <a:ext cx="7326710" cy="217690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825CCD5-AD22-4769-AA4C-E500F5DDB7CE}"/>
              </a:ext>
            </a:extLst>
          </p:cNvPr>
          <p:cNvSpPr txBox="1"/>
          <p:nvPr/>
        </p:nvSpPr>
        <p:spPr>
          <a:xfrm>
            <a:off x="2323047" y="3225267"/>
            <a:ext cx="777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Table 1. Benign and malignant distribution at patient-level.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995CA6-3AD3-4079-8B44-64C52AF5BED3}"/>
              </a:ext>
            </a:extLst>
          </p:cNvPr>
          <p:cNvSpPr txBox="1"/>
          <p:nvPr/>
        </p:nvSpPr>
        <p:spPr>
          <a:xfrm>
            <a:off x="2206930" y="6182629"/>
            <a:ext cx="777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3. BI-RADS distribution at image-level.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2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380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Results – Ablation study 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4EA53-74BA-4C14-82E0-75066849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3" y="1509676"/>
            <a:ext cx="7677294" cy="38386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89E02C-E075-4884-B0D6-CA01F7B86511}"/>
              </a:ext>
            </a:extLst>
          </p:cNvPr>
          <p:cNvSpPr txBox="1"/>
          <p:nvPr/>
        </p:nvSpPr>
        <p:spPr>
          <a:xfrm>
            <a:off x="2206932" y="5348323"/>
            <a:ext cx="777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4. ROC comparison among ablation studies.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0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463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Results – Result comparison 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662EB-D518-4041-ADD2-C4BF97C4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91" y="1433297"/>
            <a:ext cx="5412817" cy="4550205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046FEF6A-0AB1-4B7F-8E33-09A782F25775}"/>
              </a:ext>
            </a:extLst>
          </p:cNvPr>
          <p:cNvSpPr txBox="1"/>
          <p:nvPr/>
        </p:nvSpPr>
        <p:spPr>
          <a:xfrm>
            <a:off x="2206931" y="5983502"/>
            <a:ext cx="777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5. comparison of class activation maps.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3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463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Results – Result comparison 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4A2421-4B62-44C4-96B5-4C071E81D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7" r="6877" b="7086"/>
          <a:stretch/>
        </p:blipFill>
        <p:spPr>
          <a:xfrm>
            <a:off x="1879600" y="1952614"/>
            <a:ext cx="8432799" cy="3257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594CF2-CF61-41CA-BDBF-218AAA72CF4F}"/>
              </a:ext>
            </a:extLst>
          </p:cNvPr>
          <p:cNvSpPr txBox="1"/>
          <p:nvPr/>
        </p:nvSpPr>
        <p:spPr>
          <a:xfrm>
            <a:off x="2206931" y="5123102"/>
            <a:ext cx="777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Table 2. Performance comparison on BUSI and UDIAT.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5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192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Conclusion 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E36ADC-EDB2-3306-EA67-CCE692ABE75D}"/>
              </a:ext>
            </a:extLst>
          </p:cNvPr>
          <p:cNvSpPr txBox="1"/>
          <p:nvPr/>
        </p:nvSpPr>
        <p:spPr>
          <a:xfrm>
            <a:off x="1119836" y="1600200"/>
            <a:ext cx="10851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 method successfully handled two challenges in breast ultrasound lesion risk stratification.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Improved the overall classification accuracy, and the consistency between two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Minimized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the gaps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between predicted BI-RADS categories and annotations.</a:t>
            </a:r>
          </a:p>
        </p:txBody>
      </p:sp>
    </p:spTree>
    <p:extLst>
      <p:ext uri="{BB962C8B-B14F-4D97-AF65-F5344CB8AC3E}">
        <p14:creationId xmlns:p14="http://schemas.microsoft.com/office/powerpoint/2010/main" val="62561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208" y="285750"/>
            <a:ext cx="11629747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4524897" y="2923739"/>
            <a:ext cx="3142207" cy="991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Contents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B37E98B-CDF5-444F-BAD7-D2E018BF9684}"/>
              </a:ext>
            </a:extLst>
          </p:cNvPr>
          <p:cNvGrpSpPr/>
          <p:nvPr/>
        </p:nvGrpSpPr>
        <p:grpSpPr>
          <a:xfrm>
            <a:off x="4801103" y="1225217"/>
            <a:ext cx="2589793" cy="4739208"/>
            <a:chOff x="4801103" y="1341332"/>
            <a:chExt cx="2589793" cy="473920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B2199C5-1096-4659-8AE2-F4BA09C5F219}"/>
                </a:ext>
              </a:extLst>
            </p:cNvPr>
            <p:cNvGrpSpPr/>
            <p:nvPr/>
          </p:nvGrpSpPr>
          <p:grpSpPr>
            <a:xfrm>
              <a:off x="4801103" y="1341332"/>
              <a:ext cx="2589793" cy="416859"/>
              <a:chOff x="2979162" y="2122694"/>
              <a:chExt cx="2589793" cy="41685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979162" y="2122694"/>
                <a:ext cx="16877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Background</a:t>
                </a: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4A82AD2-7BD9-4D85-B05A-99D3BCAA92E2}"/>
                </a:ext>
              </a:extLst>
            </p:cNvPr>
            <p:cNvGrpSpPr/>
            <p:nvPr/>
          </p:nvGrpSpPr>
          <p:grpSpPr>
            <a:xfrm>
              <a:off x="4801103" y="2061724"/>
              <a:ext cx="2589793" cy="416859"/>
              <a:chOff x="2979162" y="2122694"/>
              <a:chExt cx="2589793" cy="416859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270CFD8-F693-49DB-A8EB-A146FE3E72F3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9736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Related Works</a:t>
                </a: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59C1B1E-E627-414D-881D-F74D2CA40210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F6C6AD7-0A2A-468E-81DF-5E6CC7D85E67}"/>
                </a:ext>
              </a:extLst>
            </p:cNvPr>
            <p:cNvGrpSpPr/>
            <p:nvPr/>
          </p:nvGrpSpPr>
          <p:grpSpPr>
            <a:xfrm>
              <a:off x="4801103" y="2782115"/>
              <a:ext cx="2589793" cy="416859"/>
              <a:chOff x="2979162" y="2122694"/>
              <a:chExt cx="2589793" cy="41685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40168F-3778-4831-8E5E-C5E72850B8D5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5744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Challenges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80F9903-876C-47F9-92A7-6B195BB61771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340E15-9DCA-4FD0-A0EC-91971AA26C29}"/>
                </a:ext>
              </a:extLst>
            </p:cNvPr>
            <p:cNvGrpSpPr/>
            <p:nvPr/>
          </p:nvGrpSpPr>
          <p:grpSpPr>
            <a:xfrm>
              <a:off x="4801103" y="3502506"/>
              <a:ext cx="2589793" cy="416859"/>
              <a:chOff x="2979162" y="2122694"/>
              <a:chExt cx="2589793" cy="41685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A04ADB-2555-4777-9975-3C46782F283C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7924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Methodology</a:t>
                </a: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B869988-8FAB-43C4-A8FB-B6655756DD14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6416CE3-582E-4E90-A5C6-758F2324B728}"/>
                </a:ext>
              </a:extLst>
            </p:cNvPr>
            <p:cNvGrpSpPr/>
            <p:nvPr/>
          </p:nvGrpSpPr>
          <p:grpSpPr>
            <a:xfrm>
              <a:off x="4801103" y="4943289"/>
              <a:ext cx="2589793" cy="416859"/>
              <a:chOff x="2979162" y="2122694"/>
              <a:chExt cx="2589793" cy="416859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AA8063B-287A-4F83-896C-0EA5F7E79CAF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1095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Results</a:t>
                </a: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378BDCA-8147-4500-A526-AB49F2BD7F22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EC94C06-2969-490B-9B67-7EDA86ECEB33}"/>
                </a:ext>
              </a:extLst>
            </p:cNvPr>
            <p:cNvGrpSpPr/>
            <p:nvPr/>
          </p:nvGrpSpPr>
          <p:grpSpPr>
            <a:xfrm>
              <a:off x="4801103" y="4222897"/>
              <a:ext cx="2589793" cy="416859"/>
              <a:chOff x="2979162" y="2122694"/>
              <a:chExt cx="2589793" cy="416859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7EAEDC5-A3BA-4B91-93BD-A26C33D9B51C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7491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Experiments</a:t>
                </a: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AE6CC95-4249-4FAF-9B4D-D442C60C3F82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CD308DB-4863-4953-A343-49835110C173}"/>
                </a:ext>
              </a:extLst>
            </p:cNvPr>
            <p:cNvGrpSpPr/>
            <p:nvPr/>
          </p:nvGrpSpPr>
          <p:grpSpPr>
            <a:xfrm>
              <a:off x="4801103" y="5663681"/>
              <a:ext cx="2589793" cy="416859"/>
              <a:chOff x="2979162" y="2122694"/>
              <a:chExt cx="2589793" cy="416859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43DA5AC-853F-4CA9-842F-200CA7DA5856}"/>
                  </a:ext>
                </a:extLst>
              </p:cNvPr>
              <p:cNvSpPr/>
              <p:nvPr/>
            </p:nvSpPr>
            <p:spPr>
              <a:xfrm>
                <a:off x="2979162" y="2122694"/>
                <a:ext cx="1576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</a:rPr>
                  <a:t>Conclusion</a:t>
                </a: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D1C573F-FCA3-4A3E-B3B1-E8A8EDFB908B}"/>
                  </a:ext>
                </a:extLst>
              </p:cNvPr>
              <p:cNvCxnSpPr/>
              <p:nvPr/>
            </p:nvCxnSpPr>
            <p:spPr>
              <a:xfrm>
                <a:off x="3085509" y="2539553"/>
                <a:ext cx="2483446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28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198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Background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5882BF-9AB5-4620-9C4D-33BB9EF88859}"/>
              </a:ext>
            </a:extLst>
          </p:cNvPr>
          <p:cNvSpPr txBox="1"/>
          <p:nvPr/>
        </p:nvSpPr>
        <p:spPr>
          <a:xfrm>
            <a:off x="1119836" y="1600200"/>
            <a:ext cx="836479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Breast cancer has become the most common cancer in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Ultrasound has been widely used for breast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Benign and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Breast Imaging Reporting and Data System (BI-RADS) categorization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BI-RADS 2, 3, 4a, 4b, 4c, 5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CE9B13A-09B7-4436-9B93-9CF28E26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34" y="3718918"/>
            <a:ext cx="6536732" cy="190557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6A349D0-D52A-4C92-BB83-6081A7016C79}"/>
              </a:ext>
            </a:extLst>
          </p:cNvPr>
          <p:cNvSpPr txBox="1"/>
          <p:nvPr/>
        </p:nvSpPr>
        <p:spPr>
          <a:xfrm>
            <a:off x="2827633" y="5624494"/>
            <a:ext cx="653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1. Expected malignant rate of BI-RADS categories.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35552A-D970-F6BF-2A62-5AAFB05BC6D9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Medelson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 EB.,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Böhm-Vélez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 M., Berg W.A., et al.: ACR BI-RADS® Ultrasound. In ACR BI-RADS® Atlas, Breast Imaging Reporting and Data System. Reston, VA, American Col-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lege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Arial" panose="020B0604020202020204" pitchFamily="34" charset="0"/>
              </a:rPr>
              <a:t> of Radiology. (2013)</a:t>
            </a:r>
          </a:p>
        </p:txBody>
      </p:sp>
    </p:spTree>
    <p:extLst>
      <p:ext uri="{BB962C8B-B14F-4D97-AF65-F5344CB8AC3E}">
        <p14:creationId xmlns:p14="http://schemas.microsoft.com/office/powerpoint/2010/main" val="78086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Related Works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5882BF-9AB5-4620-9C4D-33BB9EF88859}"/>
              </a:ext>
            </a:extLst>
          </p:cNvPr>
          <p:cNvSpPr txBox="1"/>
          <p:nvPr/>
        </p:nvSpPr>
        <p:spPr>
          <a:xfrm>
            <a:off x="1119836" y="1600200"/>
            <a:ext cx="69589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Benign and malignant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BI-RADS 2/3,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BI-RADS 2/3, 4,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BI-RADS 2, 3, 4,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BI-RADS 2, 3, 4a, 4b, 4c,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Pathology binary classification and BI-RADS stratification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11B11-C346-461E-9BB2-5E6EEEBA64AE}"/>
              </a:ext>
            </a:extLst>
          </p:cNvPr>
          <p:cNvSpPr txBox="1"/>
          <p:nvPr/>
        </p:nvSpPr>
        <p:spPr>
          <a:xfrm>
            <a:off x="0" y="4611231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algn="just">
              <a:buFont typeface="+mj-lt"/>
              <a:buAutoNum type="arabicPeriod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Shen Y.,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Shamout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FE., Oliver JR., et al.: Artificial intelligence system reduces false-positive findings in the interpretation of breast ultrasound exams. Nat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12(1), 5645 (2021)</a:t>
            </a:r>
          </a:p>
          <a:p>
            <a:pPr marL="180000" indent="-180000" algn="just">
              <a:buFont typeface="+mj-lt"/>
              <a:buAutoNum type="arabicPeriod"/>
            </a:pP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Byra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M., Galperin M., Ojeda-Fournier H., Olson L., O'Boyle M., Comstock C., Andre M.: Breast mass classification in sonography with transfer learning using a deep convolutional neural network and color conversion. Med Phys, 46(2), 746-755 (2019) </a:t>
            </a:r>
          </a:p>
          <a:p>
            <a:pPr marL="180000" indent="-180000" algn="just">
              <a:buFont typeface="+mj-lt"/>
              <a:buAutoNum type="arabicPeriod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Qian X., Zhang B., Liu S., Wang Y., Chen X., Liu J., Yang Y., Chen X., Wei Y., Xiao Q., Ma J.,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Shung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KK., Zhou Q., Liu L., Chen Z.: A combined ultrasonic B-mode and color Doppler system for the classification of breast masses using neural network. Eur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Radiol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30(5), 3023-3033 (2020) </a:t>
            </a:r>
          </a:p>
          <a:p>
            <a:pPr marL="180000" indent="-180000" algn="just">
              <a:buFont typeface="+mj-lt"/>
              <a:buAutoNum type="arabicPeriod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Liu J., et al.: Integrate Domain Knowledge in Training CNN for Ultrasonography Breast Cancer Diagnosis. Medical Image Computing and Computer Assisted Intervention – MICCAI 2018, vol 11071 (2018)</a:t>
            </a:r>
          </a:p>
          <a:p>
            <a:pPr marL="180000" indent="-180000" algn="just">
              <a:buFont typeface="+mj-lt"/>
              <a:buAutoNum type="arabicPeriod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Xing J., Chen C., Lu Q., Cai X., Yu A., Xu Y., Xia X., Sun Y., Xiao J., Huang L.: Using BI-RADS Stratifications as Auxiliary Information for Breast Masses Classification in Ultra-sound Images. IEEE J Biomed Health Inform. 25(6), 2058-2070 (2021)</a:t>
            </a:r>
          </a:p>
        </p:txBody>
      </p:sp>
    </p:spTree>
    <p:extLst>
      <p:ext uri="{BB962C8B-B14F-4D97-AF65-F5344CB8AC3E}">
        <p14:creationId xmlns:p14="http://schemas.microsoft.com/office/powerpoint/2010/main" val="281248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185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Challenges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5882BF-9AB5-4620-9C4D-33BB9EF88859}"/>
              </a:ext>
            </a:extLst>
          </p:cNvPr>
          <p:cNvSpPr txBox="1"/>
          <p:nvPr/>
        </p:nvSpPr>
        <p:spPr>
          <a:xfrm>
            <a:off x="1119836" y="1600200"/>
            <a:ext cx="9376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Optimize the use of relevance between the pathology and BI-RADS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Minimize the gaps between predicted BI-RADS categories and annotations</a:t>
            </a:r>
          </a:p>
        </p:txBody>
      </p:sp>
    </p:spTree>
    <p:extLst>
      <p:ext uri="{BB962C8B-B14F-4D97-AF65-F5344CB8AC3E}">
        <p14:creationId xmlns:p14="http://schemas.microsoft.com/office/powerpoint/2010/main" val="137040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Methods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3327EC-F9AE-4136-8E46-758D7220D19B}"/>
              </a:ext>
            </a:extLst>
          </p:cNvPr>
          <p:cNvGrpSpPr/>
          <p:nvPr/>
        </p:nvGrpSpPr>
        <p:grpSpPr>
          <a:xfrm>
            <a:off x="2206932" y="1315189"/>
            <a:ext cx="7778135" cy="4227622"/>
            <a:chOff x="1765225" y="1484466"/>
            <a:chExt cx="7778135" cy="42276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08C236-B42D-4CC1-95C6-777B8E000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225" y="1484466"/>
              <a:ext cx="7778135" cy="388906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34591D3-E11A-4832-A7D2-A3BC4BC849B9}"/>
                </a:ext>
              </a:extLst>
            </p:cNvPr>
            <p:cNvSpPr txBox="1"/>
            <p:nvPr/>
          </p:nvSpPr>
          <p:spPr>
            <a:xfrm>
              <a:off x="1765225" y="5373534"/>
              <a:ext cx="7778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Fig. 2. Overall framework.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85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8727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Methods – The multitask soft label generating architecture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8C236-B42D-4CC1-95C6-777B8E00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046704"/>
            <a:ext cx="5529182" cy="2764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6949D6-1CE2-4208-A3B9-E22AC1649262}"/>
                  </a:ext>
                </a:extLst>
              </p:cNvPr>
              <p:cNvSpPr txBox="1"/>
              <p:nvPr/>
            </p:nvSpPr>
            <p:spPr>
              <a:xfrm>
                <a:off x="688244" y="2859163"/>
                <a:ext cx="5814156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𝑆𝐿𝐵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000" dirty="0"/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sSup>
                                  <m:sSup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𝑡𝑏</m:t>
                            </m:r>
                            <m:sSup>
                              <m:sSup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&amp;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＆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0" dirty="0">
                                    <a:latin typeface="Cambria Math" panose="02040503050406030204" pitchFamily="18" charset="0"/>
                                  </a:rPr>
                                  <m:t>tpc</m:t>
                                </m:r>
                              </m:e>
                              <m:sup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𝑆𝐿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000" dirty="0"/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𝑡𝑝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＆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6949D6-1CE2-4208-A3B9-E22AC164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44" y="2859163"/>
                <a:ext cx="5814156" cy="1139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4C77AC9-3244-4932-84C4-462736BAB504}"/>
              </a:ext>
            </a:extLst>
          </p:cNvPr>
          <p:cNvSpPr txBox="1"/>
          <p:nvPr/>
        </p:nvSpPr>
        <p:spPr>
          <a:xfrm>
            <a:off x="281844" y="1646594"/>
            <a:ext cx="3791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Obtain task-related soft label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8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877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Methods – The consistency supervision mechanism (CSM)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CD976A-F935-4C3E-802D-EAC4AE5EEB94}"/>
                  </a:ext>
                </a:extLst>
              </p:cNvPr>
              <p:cNvSpPr txBox="1"/>
              <p:nvPr/>
            </p:nvSpPr>
            <p:spPr>
              <a:xfrm>
                <a:off x="1403809" y="3029306"/>
                <a:ext cx="4281428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CD976A-F935-4C3E-802D-EAC4AE5E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09" y="3029306"/>
                <a:ext cx="4281428" cy="799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1450250-E7E7-4CE8-A0B9-D165F94B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046704"/>
            <a:ext cx="5529182" cy="27645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265216-4EDD-499B-981B-F54728823937}"/>
              </a:ext>
            </a:extLst>
          </p:cNvPr>
          <p:cNvSpPr txBox="1"/>
          <p:nvPr/>
        </p:nvSpPr>
        <p:spPr>
          <a:xfrm>
            <a:off x="281845" y="1646594"/>
            <a:ext cx="652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Ensure the prediction consistency between two tasks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0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756124-7B78-45F0-9058-06F6BF001143}"/>
              </a:ext>
            </a:extLst>
          </p:cNvPr>
          <p:cNvSpPr txBox="1"/>
          <p:nvPr/>
        </p:nvSpPr>
        <p:spPr>
          <a:xfrm>
            <a:off x="127000" y="468822"/>
            <a:ext cx="7207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Methods – The cross-class loss function (CCLF)</a:t>
            </a:r>
            <a:endParaRPr lang="zh-CN" altLang="en-US" sz="28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A9FBA8-DE7C-4984-ABE0-AB28EE517C8B}"/>
                  </a:ext>
                </a:extLst>
              </p:cNvPr>
              <p:cNvSpPr txBox="1"/>
              <p:nvPr/>
            </p:nvSpPr>
            <p:spPr>
              <a:xfrm>
                <a:off x="1875668" y="3265492"/>
                <a:ext cx="3337709" cy="32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d>
                          <m:dPr>
                            <m:begChr m:val="‖"/>
                            <m:endChr m:val="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A9FBA8-DE7C-4984-ABE0-AB28EE51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68" y="3265492"/>
                <a:ext cx="3337709" cy="327013"/>
              </a:xfrm>
              <a:prstGeom prst="rect">
                <a:avLst/>
              </a:prstGeom>
              <a:blipFill>
                <a:blip r:embed="rId2"/>
                <a:stretch>
                  <a:fillRect l="-2742" t="-128302" b="-15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0A8CB10-644D-48CC-B68E-11DD913D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046704"/>
            <a:ext cx="5529182" cy="27645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6AB4FB-A867-4438-8AFA-94C232744D3A}"/>
              </a:ext>
            </a:extLst>
          </p:cNvPr>
          <p:cNvSpPr txBox="1"/>
          <p:nvPr/>
        </p:nvSpPr>
        <p:spPr>
          <a:xfrm>
            <a:off x="281845" y="1646594"/>
            <a:ext cx="6525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Minimize gaps between predicted BI-RADS categories and annotations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2978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B4FF741-2E82-48CD-9931-DF89750C29FE}" vid="{41BFF024-F73E-43EE-B7D5-F2D953D6E644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Words>633</Words>
  <Application>Microsoft Office PowerPoint</Application>
  <PresentationFormat>宽屏</PresentationFormat>
  <Paragraphs>64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微软雅黑</vt:lpstr>
      <vt:lpstr>微软雅黑 Light</vt:lpstr>
      <vt:lpstr>Arial</vt:lpstr>
      <vt:lpstr>Arial Rounded MT Bold</vt:lpstr>
      <vt:lpstr>Calibri</vt:lpstr>
      <vt:lpstr>Calibri Light</vt:lpstr>
      <vt:lpstr>Cambria Math</vt:lpstr>
      <vt:lpstr>主题1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Administrator</cp:lastModifiedBy>
  <cp:revision>537</cp:revision>
  <dcterms:created xsi:type="dcterms:W3CDTF">2015-11-20T05:54:28Z</dcterms:created>
  <dcterms:modified xsi:type="dcterms:W3CDTF">2022-09-10T14:25:05Z</dcterms:modified>
</cp:coreProperties>
</file>